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69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6" r:id="rId16"/>
    <p:sldId id="277" r:id="rId17"/>
    <p:sldId id="278" r:id="rId18"/>
    <p:sldId id="280" r:id="rId19"/>
    <p:sldId id="279" r:id="rId20"/>
    <p:sldId id="281" r:id="rId21"/>
    <p:sldId id="282" r:id="rId22"/>
    <p:sldId id="283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246D3-E06F-4371-91ED-3DE744E397BE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0480F-BD7E-40D2-B6E0-91095B6839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8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0480F-BD7E-40D2-B6E0-91095B6839E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0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hyperlink" Target="http://foto11.com/komi/writer/zhakov_foresttales.shtml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&#1046;&#1072;&#1082;&#1086;&#1074;,_&#1050;&#1072;&#1083;&#1083;&#1080;&#1089;&#1090;&#1088;&#1072;&#1090;_&#1060;&#1072;&#1083;&#1072;&#1083;&#1077;&#1077;&#1074;&#1080;&#1095;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yandex.ru/imag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sskije.lv/search/" TargetMode="External"/><Relationship Id="rId5" Type="http://schemas.openxmlformats.org/officeDocument/2006/relationships/hyperlink" Target="http://foto11.com/komi/writer/zhakov.php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image" Target="../media/image1.png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image" Target="../media/image6.png"/><Relationship Id="rId15" Type="http://schemas.openxmlformats.org/officeDocument/2006/relationships/slide" Target="slide13.xml"/><Relationship Id="rId10" Type="http://schemas.openxmlformats.org/officeDocument/2006/relationships/slide" Target="slide8.xml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8833" y="2708920"/>
            <a:ext cx="5084088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7030A0"/>
                </a:solidFill>
              </a:rPr>
              <a:t>Интерактивное </a:t>
            </a:r>
            <a:r>
              <a:rPr lang="ru-RU" sz="3100" b="1" dirty="0" smtClean="0">
                <a:solidFill>
                  <a:srgbClr val="7030A0"/>
                </a:solidFill>
              </a:rPr>
              <a:t/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путешествие-игра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5300" b="1" dirty="0" smtClean="0">
                <a:solidFill>
                  <a:srgbClr val="7030A0"/>
                </a:solidFill>
              </a:rPr>
              <a:t>«ПО ЖАКОВСКИМ МЕСТАМ»</a:t>
            </a:r>
            <a:endParaRPr lang="ru-RU" sz="53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1323" y="6021288"/>
            <a:ext cx="4320480" cy="64807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sz="2000" i="1" dirty="0" smtClean="0">
                <a:solidFill>
                  <a:srgbClr val="7030A0"/>
                </a:solidFill>
              </a:rPr>
              <a:t>Автор: Колегова Марина Геннадьевна,</a:t>
            </a:r>
          </a:p>
          <a:p>
            <a:pPr>
              <a:spcBef>
                <a:spcPts val="0"/>
              </a:spcBef>
            </a:pPr>
            <a:r>
              <a:rPr lang="ru-RU" sz="2000" i="1" dirty="0">
                <a:solidFill>
                  <a:srgbClr val="7030A0"/>
                </a:solidFill>
              </a:rPr>
              <a:t>б</a:t>
            </a:r>
            <a:r>
              <a:rPr lang="ru-RU" sz="2000" i="1" dirty="0" smtClean="0">
                <a:solidFill>
                  <a:srgbClr val="7030A0"/>
                </a:solidFill>
              </a:rPr>
              <a:t>иблиотекарь МБОУ «</a:t>
            </a:r>
            <a:r>
              <a:rPr lang="ru-RU" sz="2000" i="1" dirty="0" err="1" smtClean="0">
                <a:solidFill>
                  <a:srgbClr val="7030A0"/>
                </a:solidFill>
              </a:rPr>
              <a:t>Ыбская</a:t>
            </a:r>
            <a:r>
              <a:rPr lang="ru-RU" sz="2000" i="1" dirty="0" smtClean="0">
                <a:solidFill>
                  <a:srgbClr val="7030A0"/>
                </a:solidFill>
              </a:rPr>
              <a:t> СОШ»</a:t>
            </a:r>
            <a:endParaRPr lang="ru-RU" sz="2000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226"/>
            <a:ext cx="3374112" cy="581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34588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dirty="0">
                <a:solidFill>
                  <a:srgbClr val="7030A0"/>
                </a:solidFill>
              </a:rPr>
              <a:t>В 1896 году </a:t>
            </a:r>
            <a:r>
              <a:rPr lang="ru-RU" sz="2800" b="1" dirty="0" err="1" smtClean="0">
                <a:solidFill>
                  <a:srgbClr val="7030A0"/>
                </a:solidFill>
              </a:rPr>
              <a:t>К.Жаков</a:t>
            </a:r>
            <a:r>
              <a:rPr lang="ru-RU" sz="2800" b="1" dirty="0" smtClean="0">
                <a:solidFill>
                  <a:srgbClr val="7030A0"/>
                </a:solidFill>
              </a:rPr>
              <a:t> стал </a:t>
            </a:r>
            <a:r>
              <a:rPr lang="ru-RU" sz="2800" b="1" dirty="0">
                <a:solidFill>
                  <a:srgbClr val="7030A0"/>
                </a:solidFill>
              </a:rPr>
              <a:t>студентом физико-математического факультета Киевского университета, а через год перешёл на историко-филологический факультет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sz="2000" b="1" i="1" dirty="0" smtClean="0">
                <a:solidFill>
                  <a:srgbClr val="7030A0"/>
                </a:solidFill>
              </a:rPr>
              <a:t>«…И бродя по Киеву, тёр я лоб свой и снова не знал, где родина души моей, в чём моё призвание… Тогда решил отправиться на север, собирать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жемчуги</a:t>
            </a:r>
            <a:r>
              <a:rPr lang="ru-RU" sz="2000" b="1" i="1" dirty="0" smtClean="0">
                <a:solidFill>
                  <a:srgbClr val="7030A0"/>
                </a:solidFill>
              </a:rPr>
              <a:t> поэзии севера… И направился в </a:t>
            </a:r>
            <a:r>
              <a:rPr lang="ru-RU" sz="2000" b="1" i="1" dirty="0" err="1" smtClean="0">
                <a:solidFill>
                  <a:srgbClr val="7030A0"/>
                </a:solidFill>
              </a:rPr>
              <a:t>Устсысольский</a:t>
            </a:r>
            <a:r>
              <a:rPr lang="ru-RU" sz="2000" b="1" i="1" dirty="0" smtClean="0">
                <a:solidFill>
                  <a:srgbClr val="7030A0"/>
                </a:solidFill>
              </a:rPr>
              <a:t> уезд Вологодской губернии с этнографической      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                                                                   целью».                          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7030A0"/>
                </a:solidFill>
              </a:rPr>
              <a:t> </a:t>
            </a:r>
            <a:r>
              <a:rPr lang="ru-RU" sz="2000" b="1" i="1" dirty="0" smtClean="0">
                <a:solidFill>
                  <a:srgbClr val="7030A0"/>
                </a:solidFill>
              </a:rPr>
              <a:t>                                                                                  </a:t>
            </a:r>
            <a:r>
              <a:rPr lang="ru-RU" sz="2000" i="1" dirty="0" smtClean="0">
                <a:solidFill>
                  <a:srgbClr val="7030A0"/>
                </a:solidFill>
              </a:rPr>
              <a:t>Жаков К. Сквозь строй жизни</a:t>
            </a:r>
          </a:p>
          <a:p>
            <a:pPr algn="just"/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2" name="Управляющая кнопка: далее 1">
            <a:hlinkClick r:id="" action="ppaction://hlinkshowjump?jump=lastslideviewed" highlightClick="1"/>
          </p:cNvPr>
          <p:cNvSpPr/>
          <p:nvPr/>
        </p:nvSpPr>
        <p:spPr>
          <a:xfrm>
            <a:off x="7956376" y="571610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36199"/>
            <a:ext cx="3208298" cy="203956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1657" y="6237312"/>
            <a:ext cx="2384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Киевский университет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9674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В 1899 году </a:t>
            </a:r>
            <a:r>
              <a:rPr lang="ru-RU" sz="2400" b="1" dirty="0" err="1" smtClean="0">
                <a:solidFill>
                  <a:srgbClr val="7030A0"/>
                </a:solidFill>
              </a:rPr>
              <a:t>К.Жаков</a:t>
            </a:r>
            <a:r>
              <a:rPr lang="ru-RU" sz="2400" b="1" dirty="0" smtClean="0">
                <a:solidFill>
                  <a:srgbClr val="7030A0"/>
                </a:solidFill>
              </a:rPr>
              <a:t> переводится на учёбу в Санкт-Петербургский университет, где серьёзно занимается изучением жизни и быта коми.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В 1911 году </a:t>
            </a:r>
            <a:r>
              <a:rPr lang="ru-RU" sz="2400" b="1" dirty="0" err="1" smtClean="0">
                <a:solidFill>
                  <a:srgbClr val="7030A0"/>
                </a:solidFill>
              </a:rPr>
              <a:t>К.Жаков</a:t>
            </a:r>
            <a:r>
              <a:rPr lang="ru-RU" sz="2400" b="1" dirty="0" smtClean="0">
                <a:solidFill>
                  <a:srgbClr val="7030A0"/>
                </a:solidFill>
              </a:rPr>
              <a:t> становится профессором Психоневрологического института (СПб) и работает там до его закрытия в 1917 году.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4077071"/>
            <a:ext cx="52132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«Между тем снятся мне дремучие леса севера, 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</a:rPr>
              <a:t>п</a:t>
            </a:r>
            <a:r>
              <a:rPr lang="ru-RU" b="1" i="1" dirty="0" smtClean="0">
                <a:solidFill>
                  <a:srgbClr val="7030A0"/>
                </a:solidFill>
              </a:rPr>
              <a:t>окрытые чистыми снегами, там, на вершинах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</a:rPr>
              <a:t>с</a:t>
            </a:r>
            <a:r>
              <a:rPr lang="ru-RU" b="1" i="1" dirty="0" smtClean="0">
                <a:solidFill>
                  <a:srgbClr val="7030A0"/>
                </a:solidFill>
              </a:rPr>
              <a:t>осен, поют свои несложные песни клесты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</a:rPr>
              <a:t>к</a:t>
            </a:r>
            <a:r>
              <a:rPr lang="ru-RU" b="1" i="1" dirty="0" smtClean="0">
                <a:solidFill>
                  <a:srgbClr val="7030A0"/>
                </a:solidFill>
              </a:rPr>
              <a:t>расногрудые… Между соснами на холмах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</a:rPr>
              <a:t>с</a:t>
            </a:r>
            <a:r>
              <a:rPr lang="ru-RU" b="1" i="1" dirty="0" smtClean="0">
                <a:solidFill>
                  <a:srgbClr val="7030A0"/>
                </a:solidFill>
              </a:rPr>
              <a:t>тоят охотничьи избушки, где здоровые люди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</a:rPr>
              <a:t>р</a:t>
            </a:r>
            <a:r>
              <a:rPr lang="ru-RU" b="1" i="1" dirty="0" smtClean="0">
                <a:solidFill>
                  <a:srgbClr val="7030A0"/>
                </a:solidFill>
              </a:rPr>
              <a:t>ассказывают приключения свои и сказки и 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</a:rPr>
              <a:t>п</a:t>
            </a:r>
            <a:r>
              <a:rPr lang="ru-RU" b="1" i="1" dirty="0" smtClean="0">
                <a:solidFill>
                  <a:srgbClr val="7030A0"/>
                </a:solidFill>
              </a:rPr>
              <a:t>редчувствия».  </a:t>
            </a:r>
            <a:endParaRPr lang="ru-RU" i="1" dirty="0" smtClean="0">
              <a:solidFill>
                <a:srgbClr val="7030A0"/>
              </a:solidFill>
            </a:endParaRPr>
          </a:p>
          <a:p>
            <a:pPr algn="just"/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               </a:t>
            </a:r>
            <a:r>
              <a:rPr lang="ru-RU" i="1" dirty="0" err="1" smtClean="0">
                <a:solidFill>
                  <a:srgbClr val="7030A0"/>
                </a:solidFill>
              </a:rPr>
              <a:t>К.Жаков</a:t>
            </a:r>
            <a:r>
              <a:rPr lang="ru-RU" i="1" dirty="0" smtClean="0">
                <a:solidFill>
                  <a:srgbClr val="7030A0"/>
                </a:solidFill>
              </a:rPr>
              <a:t>. Сквозь строй жизни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lastslideviewed" highlightClick="1"/>
          </p:cNvPr>
          <p:cNvSpPr/>
          <p:nvPr/>
        </p:nvSpPr>
        <p:spPr>
          <a:xfrm>
            <a:off x="7774449" y="5949280"/>
            <a:ext cx="826392" cy="74960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25" y="4110070"/>
            <a:ext cx="3269184" cy="221401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6577" y="6455002"/>
            <a:ext cx="363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Санкт-Петербургский университет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9674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После 1917 года </a:t>
            </a:r>
            <a:r>
              <a:rPr lang="ru-RU" b="1" dirty="0" err="1" smtClean="0">
                <a:solidFill>
                  <a:srgbClr val="7030A0"/>
                </a:solidFill>
              </a:rPr>
              <a:t>К.Жаков</a:t>
            </a:r>
            <a:r>
              <a:rPr lang="ru-RU" b="1" dirty="0" smtClean="0">
                <a:solidFill>
                  <a:srgbClr val="7030A0"/>
                </a:solidFill>
              </a:rPr>
              <a:t> жил в </a:t>
            </a:r>
            <a:r>
              <a:rPr lang="ru-RU" b="1" dirty="0" err="1" smtClean="0">
                <a:solidFill>
                  <a:srgbClr val="7030A0"/>
                </a:solidFill>
              </a:rPr>
              <a:t>г.Юрьеве</a:t>
            </a:r>
            <a:r>
              <a:rPr lang="ru-RU" b="1" dirty="0" smtClean="0">
                <a:solidFill>
                  <a:srgbClr val="7030A0"/>
                </a:solidFill>
              </a:rPr>
              <a:t> (современный Тарту), преподавал в Юрьевском университете.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С 1921 года жил в </a:t>
            </a:r>
            <a:r>
              <a:rPr lang="ru-RU" b="1" dirty="0" err="1" smtClean="0">
                <a:solidFill>
                  <a:srgbClr val="7030A0"/>
                </a:solidFill>
              </a:rPr>
              <a:t>г.Риге</a:t>
            </a:r>
            <a:r>
              <a:rPr lang="ru-RU" b="1" dirty="0" smtClean="0">
                <a:solidFill>
                  <a:srgbClr val="7030A0"/>
                </a:solidFill>
              </a:rPr>
              <a:t> (Латвия), читал лекции в Латвийском университете.</a:t>
            </a:r>
          </a:p>
        </p:txBody>
      </p:sp>
      <p:sp>
        <p:nvSpPr>
          <p:cNvPr id="2" name="Управляющая кнопка: далее 1">
            <a:hlinkClick r:id="" action="ppaction://hlinkshowjump?jump=lastslideviewed" highlightClick="1"/>
          </p:cNvPr>
          <p:cNvSpPr/>
          <p:nvPr/>
        </p:nvSpPr>
        <p:spPr>
          <a:xfrm>
            <a:off x="7840594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93096"/>
            <a:ext cx="3928120" cy="2207539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5842138"/>
            <a:ext cx="1399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Латвийский</a:t>
            </a:r>
          </a:p>
          <a:p>
            <a:r>
              <a:rPr lang="ru-RU" dirty="0" smtClean="0"/>
              <a:t>университет</a:t>
            </a:r>
            <a:endParaRPr lang="ru-RU" dirty="0"/>
          </a:p>
        </p:txBody>
      </p:sp>
      <p:pic>
        <p:nvPicPr>
          <p:cNvPr id="11" name="Picture 4" descr="Дом, в котором жил К.Жаков в Риге"/>
          <p:cNvPicPr>
            <a:picLocks noChangeAspect="1" noChangeArrowheads="1"/>
          </p:cNvPicPr>
          <p:nvPr/>
        </p:nvPicPr>
        <p:blipFill>
          <a:blip r:embed="rId6">
            <a:lum contrast="30000"/>
          </a:blip>
          <a:srcRect/>
          <a:stretch>
            <a:fillRect/>
          </a:stretch>
        </p:blipFill>
        <p:spPr bwMode="auto">
          <a:xfrm>
            <a:off x="5286380" y="4286256"/>
            <a:ext cx="1500198" cy="150019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858016" y="4286256"/>
            <a:ext cx="1814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 в Риге, </a:t>
            </a:r>
          </a:p>
          <a:p>
            <a:r>
              <a:rPr lang="ru-RU" dirty="0" smtClean="0"/>
              <a:t>где жил К.Жаков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79674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20 января  </a:t>
            </a:r>
            <a:r>
              <a:rPr lang="ru-RU" sz="2400" b="1" dirty="0">
                <a:solidFill>
                  <a:srgbClr val="7030A0"/>
                </a:solidFill>
              </a:rPr>
              <a:t>1926 </a:t>
            </a:r>
            <a:r>
              <a:rPr lang="ru-RU" sz="2400" b="1" dirty="0" smtClean="0">
                <a:solidFill>
                  <a:srgbClr val="7030A0"/>
                </a:solidFill>
              </a:rPr>
              <a:t>года в возрасте 59 лет </a:t>
            </a:r>
            <a:r>
              <a:rPr lang="ru-RU" sz="2400" b="1" dirty="0" err="1" smtClean="0">
                <a:solidFill>
                  <a:srgbClr val="7030A0"/>
                </a:solidFill>
              </a:rPr>
              <a:t>К.Жаков</a:t>
            </a:r>
            <a:r>
              <a:rPr lang="ru-RU" sz="24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>
                <a:solidFill>
                  <a:srgbClr val="7030A0"/>
                </a:solidFill>
              </a:rPr>
              <a:t>умер в </a:t>
            </a:r>
            <a:r>
              <a:rPr lang="ru-RU" sz="2400" b="1" dirty="0" smtClean="0">
                <a:solidFill>
                  <a:srgbClr val="7030A0"/>
                </a:solidFill>
              </a:rPr>
              <a:t>Риге и был похоронен на Покровском кладбище.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19 декабря 1990 года  </a:t>
            </a:r>
            <a:r>
              <a:rPr lang="ru-RU" sz="2400" b="1" dirty="0">
                <a:solidFill>
                  <a:srgbClr val="7030A0"/>
                </a:solidFill>
              </a:rPr>
              <a:t>его </a:t>
            </a:r>
            <a:r>
              <a:rPr lang="ru-RU" sz="2400" b="1" dirty="0" smtClean="0">
                <a:solidFill>
                  <a:srgbClr val="7030A0"/>
                </a:solidFill>
              </a:rPr>
              <a:t>прах привезён на родину и перезахоронен </a:t>
            </a:r>
            <a:r>
              <a:rPr lang="ru-RU" sz="2400" b="1" dirty="0">
                <a:solidFill>
                  <a:srgbClr val="7030A0"/>
                </a:solidFill>
              </a:rPr>
              <a:t>на Сыктывкарском </a:t>
            </a:r>
            <a:r>
              <a:rPr lang="ru-RU" sz="2400" b="1" dirty="0" smtClean="0">
                <a:solidFill>
                  <a:srgbClr val="7030A0"/>
                </a:solidFill>
              </a:rPr>
              <a:t>кладбище.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 Одна из улиц г. Сыктывкара носит имя </a:t>
            </a:r>
            <a:r>
              <a:rPr lang="ru-RU" sz="2400" b="1" dirty="0" err="1" smtClean="0">
                <a:solidFill>
                  <a:srgbClr val="7030A0"/>
                </a:solidFill>
              </a:rPr>
              <a:t>К.Жакова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pPr algn="just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" name="Управляющая кнопка: далее 1">
            <a:hlinkClick r:id="" action="ppaction://hlinkshowjump?jump=lastslideviewed" highlightClick="1"/>
          </p:cNvPr>
          <p:cNvSpPr/>
          <p:nvPr/>
        </p:nvSpPr>
        <p:spPr>
          <a:xfrm>
            <a:off x="8000843" y="564449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6190"/>
            <a:ext cx="2108103" cy="281080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6165702"/>
            <a:ext cx="312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С</a:t>
            </a:r>
            <a:r>
              <a:rPr lang="ru-RU" dirty="0" smtClean="0"/>
              <a:t>ыктывкарском  кладбище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63233" y="3929066"/>
            <a:ext cx="56040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«Зачем родился я и ради чего умереть я должен?... 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Одному посвятил я жизнь свою – изобразить думы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</a:rPr>
              <a:t>и</a:t>
            </a:r>
            <a:r>
              <a:rPr lang="ru-RU" b="1" i="1" dirty="0" smtClean="0">
                <a:solidFill>
                  <a:srgbClr val="7030A0"/>
                </a:solidFill>
              </a:rPr>
              <a:t> странствия, и быстро ходит перо моё по бумаге,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</a:rPr>
              <a:t>ч</a:t>
            </a:r>
            <a:r>
              <a:rPr lang="ru-RU" b="1" i="1" dirty="0" smtClean="0">
                <a:solidFill>
                  <a:srgbClr val="7030A0"/>
                </a:solidFill>
              </a:rPr>
              <a:t>тобы потомкам оставить алмазы горючих слёз</a:t>
            </a:r>
          </a:p>
          <a:p>
            <a:pPr algn="just"/>
            <a:r>
              <a:rPr lang="ru-RU" b="1" i="1" dirty="0">
                <a:solidFill>
                  <a:srgbClr val="7030A0"/>
                </a:solidFill>
              </a:rPr>
              <a:t>и</a:t>
            </a:r>
            <a:r>
              <a:rPr lang="ru-RU" b="1" i="1" dirty="0" smtClean="0">
                <a:solidFill>
                  <a:srgbClr val="7030A0"/>
                </a:solidFill>
              </a:rPr>
              <a:t> злаки полезные дум тяжёлых» .</a:t>
            </a:r>
          </a:p>
          <a:p>
            <a:pPr algn="just"/>
            <a:r>
              <a:rPr lang="ru-RU" i="1" dirty="0" smtClean="0">
                <a:solidFill>
                  <a:srgbClr val="7030A0"/>
                </a:solidFill>
              </a:rPr>
              <a:t>                              Жаков К. Сквозь строй жизни</a:t>
            </a:r>
            <a:endParaRPr lang="ru-RU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9674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41110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Произведения Каллистрата </a:t>
            </a:r>
            <a:r>
              <a:rPr lang="ru-RU" sz="3600" b="1" dirty="0" err="1" smtClean="0">
                <a:solidFill>
                  <a:srgbClr val="7030A0"/>
                </a:solidFill>
              </a:rPr>
              <a:t>Жакова</a:t>
            </a:r>
            <a:r>
              <a:rPr lang="ru-RU" sz="3600" b="1" dirty="0" smtClean="0">
                <a:solidFill>
                  <a:srgbClr val="7030A0"/>
                </a:solidFill>
              </a:rPr>
              <a:t>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415" y="2312677"/>
            <a:ext cx="1603387" cy="232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2276872"/>
            <a:ext cx="59046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7030A0"/>
                </a:solidFill>
              </a:rPr>
              <a:t>Художественные произведения: </a:t>
            </a:r>
            <a:endParaRPr lang="ru-RU" sz="2000" b="1" u="sng" dirty="0">
              <a:solidFill>
                <a:srgbClr val="7030A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1905 — На севере в поисках за </a:t>
            </a:r>
            <a:r>
              <a:rPr lang="ru-RU" sz="2000" b="1" dirty="0" err="1">
                <a:solidFill>
                  <a:srgbClr val="7030A0"/>
                </a:solidFill>
              </a:rPr>
              <a:t>Памом-Бур-Мортом</a:t>
            </a: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1908 — В хвойных лесах: Рассказы </a:t>
            </a:r>
            <a:r>
              <a:rPr lang="ru-RU" sz="2000" b="1" dirty="0" err="1" smtClean="0">
                <a:solidFill>
                  <a:srgbClr val="7030A0"/>
                </a:solidFill>
              </a:rPr>
              <a:t>Коми-Морта</a:t>
            </a:r>
            <a:r>
              <a:rPr lang="ru-RU" sz="2000" b="1" dirty="0">
                <a:solidFill>
                  <a:srgbClr val="7030A0"/>
                </a:solidFill>
              </a:rPr>
              <a:t/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1908 — Зырянские сказки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1908 — </a:t>
            </a:r>
            <a:r>
              <a:rPr lang="ru-RU" sz="2000" b="1" dirty="0" err="1">
                <a:solidFill>
                  <a:srgbClr val="7030A0"/>
                </a:solidFill>
              </a:rPr>
              <a:t>Ниеганелла</a:t>
            </a:r>
            <a:r>
              <a:rPr lang="ru-RU" sz="2000" b="1" dirty="0">
                <a:solidFill>
                  <a:srgbClr val="7030A0"/>
                </a:solidFill>
              </a:rPr>
              <a:t>: Сказание о зле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1914 — Под шум северного ветра</a:t>
            </a:r>
            <a:br>
              <a:rPr lang="ru-RU" sz="2000" b="1" dirty="0">
                <a:solidFill>
                  <a:srgbClr val="7030A0"/>
                </a:solidFill>
              </a:rPr>
            </a:br>
            <a:r>
              <a:rPr lang="ru-RU" sz="2000" b="1" dirty="0">
                <a:solidFill>
                  <a:srgbClr val="7030A0"/>
                </a:solidFill>
              </a:rPr>
              <a:t>1916 — </a:t>
            </a:r>
            <a:r>
              <a:rPr lang="ru-RU" sz="2000" b="1" dirty="0" err="1" smtClean="0">
                <a:solidFill>
                  <a:srgbClr val="7030A0"/>
                </a:solidFill>
              </a:rPr>
              <a:t>Биармия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endParaRPr lang="ru-RU" sz="2000" b="1" dirty="0" smtClean="0">
              <a:solidFill>
                <a:srgbClr val="7030A0"/>
              </a:solidFill>
            </a:endParaRPr>
          </a:p>
          <a:p>
            <a:r>
              <a:rPr lang="ru-RU" sz="2000" b="1" dirty="0" smtClean="0">
                <a:solidFill>
                  <a:srgbClr val="7030A0"/>
                </a:solidFill>
              </a:rPr>
              <a:t>Автобиографический роман 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«Сквозь строй жизни»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издавался отдельными частями</a:t>
            </a:r>
          </a:p>
          <a:p>
            <a:r>
              <a:rPr lang="ru-RU" sz="2000" b="1" dirty="0" smtClean="0">
                <a:solidFill>
                  <a:srgbClr val="7030A0"/>
                </a:solidFill>
              </a:rPr>
              <a:t>в период с 1912 по 1914 год.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lastslideviewed" highlightClick="1"/>
          </p:cNvPr>
          <p:cNvSpPr/>
          <p:nvPr/>
        </p:nvSpPr>
        <p:spPr>
          <a:xfrm>
            <a:off x="7840595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4429132"/>
            <a:ext cx="1506206" cy="225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9674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5965" y="1238647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Отрывок из сказки «</a:t>
            </a:r>
            <a:r>
              <a:rPr lang="ru-RU" b="1" dirty="0" err="1" smtClean="0">
                <a:solidFill>
                  <a:srgbClr val="7030A0"/>
                </a:solidFill>
              </a:rPr>
              <a:t>Тунныръяк</a:t>
            </a:r>
            <a:r>
              <a:rPr lang="ru-RU" b="1" dirty="0" smtClean="0">
                <a:solidFill>
                  <a:srgbClr val="7030A0"/>
                </a:solidFill>
              </a:rPr>
              <a:t>»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«</a:t>
            </a:r>
            <a:r>
              <a:rPr lang="ru-RU" sz="2400" b="1" dirty="0" smtClean="0">
                <a:solidFill>
                  <a:srgbClr val="7030A0"/>
                </a:solidFill>
              </a:rPr>
              <a:t>На высоком берегу реки </a:t>
            </a:r>
            <a:r>
              <a:rPr lang="ru-RU" sz="2400" b="1" dirty="0" err="1" smtClean="0">
                <a:solidFill>
                  <a:srgbClr val="7030A0"/>
                </a:solidFill>
              </a:rPr>
              <a:t>Вычегды</a:t>
            </a:r>
            <a:r>
              <a:rPr lang="ru-RU" sz="2400" b="1" dirty="0" smtClean="0">
                <a:solidFill>
                  <a:srgbClr val="7030A0"/>
                </a:solidFill>
              </a:rPr>
              <a:t> стояла ветвистая ель. Она одинока была среди полей, но бестрепетно встречала страшные бури и вьюги. Под сенью этой </a:t>
            </a:r>
            <a:r>
              <a:rPr lang="ru-RU" sz="2400" b="1" dirty="0" err="1" smtClean="0">
                <a:solidFill>
                  <a:srgbClr val="7030A0"/>
                </a:solidFill>
              </a:rPr>
              <a:t>кряковистой</a:t>
            </a:r>
            <a:r>
              <a:rPr lang="ru-RU" sz="2400" b="1" dirty="0" smtClean="0">
                <a:solidFill>
                  <a:srgbClr val="7030A0"/>
                </a:solidFill>
              </a:rPr>
              <a:t> ели была избушка чародея </a:t>
            </a:r>
            <a:r>
              <a:rPr lang="ru-RU" sz="2400" b="1" dirty="0" err="1" smtClean="0">
                <a:solidFill>
                  <a:srgbClr val="7030A0"/>
                </a:solidFill>
              </a:rPr>
              <a:t>Тунныръяка</a:t>
            </a:r>
            <a:r>
              <a:rPr lang="ru-RU" sz="2400" b="1" dirty="0" smtClean="0">
                <a:solidFill>
                  <a:srgbClr val="7030A0"/>
                </a:solidFill>
              </a:rPr>
              <a:t>. Много у него хлеба росло – ржи и ячменя – около великого дерева, но не этим был богат </a:t>
            </a:r>
            <a:r>
              <a:rPr lang="ru-RU" sz="2400" b="1" dirty="0" err="1" smtClean="0">
                <a:solidFill>
                  <a:srgbClr val="7030A0"/>
                </a:solidFill>
              </a:rPr>
              <a:t>Тунныръяк</a:t>
            </a:r>
            <a:r>
              <a:rPr lang="ru-RU" sz="2400" b="1" dirty="0" smtClean="0">
                <a:solidFill>
                  <a:srgbClr val="7030A0"/>
                </a:solidFill>
              </a:rPr>
              <a:t>. Он гадал, предсказывая далёкое и будущее, и давали ему шкуры зверей (и плитки серебра) за его прорицания, но не этим был богат </a:t>
            </a:r>
            <a:r>
              <a:rPr lang="ru-RU" sz="2400" b="1" dirty="0" err="1" smtClean="0">
                <a:solidFill>
                  <a:srgbClr val="7030A0"/>
                </a:solidFill>
              </a:rPr>
              <a:t>многославный</a:t>
            </a:r>
            <a:r>
              <a:rPr lang="ru-RU" sz="2400" b="1" dirty="0" smtClean="0">
                <a:solidFill>
                  <a:srgbClr val="7030A0"/>
                </a:solidFill>
              </a:rPr>
              <a:t> колдун. Он был хозяин лесов и реки </a:t>
            </a:r>
            <a:r>
              <a:rPr lang="ru-RU" sz="2400" b="1" dirty="0" err="1" smtClean="0">
                <a:solidFill>
                  <a:srgbClr val="7030A0"/>
                </a:solidFill>
              </a:rPr>
              <a:t>Вычегды</a:t>
            </a:r>
            <a:r>
              <a:rPr lang="ru-RU" sz="2400" b="1" dirty="0" smtClean="0">
                <a:solidFill>
                  <a:srgbClr val="7030A0"/>
                </a:solidFill>
              </a:rPr>
              <a:t>…»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7030A0"/>
                </a:solidFill>
              </a:rPr>
              <a:t>Жаков К.Ф. В хвойных лесах. Рассказы коми </a:t>
            </a:r>
            <a:r>
              <a:rPr lang="ru-RU" sz="2000" dirty="0" err="1" smtClean="0">
                <a:solidFill>
                  <a:srgbClr val="7030A0"/>
                </a:solidFill>
              </a:rPr>
              <a:t>морта</a:t>
            </a:r>
            <a:r>
              <a:rPr lang="ru-RU" sz="2000" dirty="0" smtClean="0">
                <a:solidFill>
                  <a:srgbClr val="7030A0"/>
                </a:solidFill>
              </a:rPr>
              <a:t>. СПБ, 1908. – С. 5-9. Продолжение сказки читайте по ссылке: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rgbClr val="7030A0"/>
                </a:solidFill>
                <a:hlinkClick r:id="rId5"/>
              </a:rPr>
              <a:t>http://</a:t>
            </a:r>
            <a:r>
              <a:rPr lang="en-US" sz="2000" dirty="0" smtClean="0">
                <a:solidFill>
                  <a:srgbClr val="7030A0"/>
                </a:solidFill>
                <a:hlinkClick r:id="rId5"/>
              </a:rPr>
              <a:t>foto11.com/komi/writer/zhakov_foresttales.shtml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lastslideviewed" highlightClick="1"/>
          </p:cNvPr>
          <p:cNvSpPr/>
          <p:nvPr/>
        </p:nvSpPr>
        <p:spPr>
          <a:xfrm>
            <a:off x="7870099" y="5733256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5" y="5885132"/>
            <a:ext cx="7474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Прочитав сказку, вы можете сыграть в игру по её мотивам. Для этого нажмите сюда: </a:t>
            </a:r>
            <a:r>
              <a:rPr lang="ru-RU" b="1" dirty="0" smtClean="0">
                <a:solidFill>
                  <a:srgbClr val="C00000"/>
                </a:solidFill>
                <a:hlinkClick r:id="rId6" action="ppaction://hlinksldjump"/>
              </a:rPr>
              <a:t>НАЧАТЬ ИГРУ</a:t>
            </a:r>
            <a:r>
              <a:rPr lang="ru-RU" b="1" dirty="0" smtClean="0">
                <a:solidFill>
                  <a:srgbClr val="C00000"/>
                </a:solidFill>
              </a:rPr>
              <a:t>.  При правильном ответе строчка поменяет цвет.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44471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181" y="119675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КЕМ БЫЛ ТУННЫРЪЯК 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780928"/>
            <a:ext cx="8147248" cy="334523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ЛЕСНИКОМ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ЧАРОДЕЙ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ЛЕСНЫМ ЗВЕРЕМ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ДОБРЫМ МОЛОДЦЕМ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5" name="Управляющая кнопка: в конец 4">
            <a:hlinkClick r:id="" action="ppaction://hlinkshowjump?jump=nextslide" highlightClick="1"/>
          </p:cNvPr>
          <p:cNvSpPr/>
          <p:nvPr/>
        </p:nvSpPr>
        <p:spPr>
          <a:xfrm>
            <a:off x="7850795" y="5517232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995936" y="5913317"/>
            <a:ext cx="3721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Нажмите на кнопку, </a:t>
            </a:r>
          </a:p>
          <a:p>
            <a:pPr algn="r"/>
            <a:r>
              <a:rPr lang="ru-RU" dirty="0" smtClean="0"/>
              <a:t>чтобы попасть на следующий слайд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7482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КАК ЗВАЛИ ПОДРУГУ ТУННЫРЪЯКА?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646" y="2780928"/>
            <a:ext cx="8219256" cy="327322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ПРЕКРАСНАЯ ИРИНА, ДОЧЬ ПАРМЫ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ЛАСКОВАЯ ЕЛЕНА, ДОЧЬ РЕКИ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КРАСИВАЯ МАРИНА, ДОЧЬ ЛУНЫ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МУДРАЯ ЗАРАНЬ, ДОЧЬ СОЛНЦА</a:t>
            </a:r>
            <a:br>
              <a:rPr lang="ru-RU" sz="3600" b="1" dirty="0" smtClean="0">
                <a:solidFill>
                  <a:srgbClr val="7030A0"/>
                </a:solidFill>
              </a:rPr>
            </a:b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7840595" y="5644096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924512"/>
            <a:ext cx="3792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7504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302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КЕМ БЫЛ СОПЕРНИК ТУННЫРЪЯКА КОЛДУН ФЁДОР?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852936"/>
            <a:ext cx="8219256" cy="327322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СЛЕСАРЕМ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ТОКАРЕМ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КУЗНЕЦОМ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ПАСТУХОМ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7840595" y="558924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869656"/>
            <a:ext cx="3792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02205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КАК РЕШИЛИ ИЗВЕСТИ ВЕДУНЫ ТУННЫРЪЯКА?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1"/>
            <a:ext cx="7894259" cy="309634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УТОПИТЬ В РЕКЕ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СЖЕЧЬ ВМЕСТЕ С ДОМОМ И ЕЛЬЮ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ЗАКОПАТЬ В ЗЕМЛЮ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ПОСАДИТЬ В ЗЕМЛЯНУЮ ЯМУ</a:t>
            </a:r>
          </a:p>
          <a:p>
            <a:endParaRPr lang="ru-RU" sz="36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7710486" y="5572088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63273"/>
            <a:ext cx="3792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227319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32898" y="1484784"/>
            <a:ext cx="8411102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КАЛЛИСТРАТ ФАЛАЛЕЕВИЧ ЖАКОВ 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</a:rPr>
              <a:t>писатель, ученый-этнограф</a:t>
            </a:r>
            <a:r>
              <a:rPr lang="ru-RU" sz="3200" b="1" i="1" dirty="0">
                <a:solidFill>
                  <a:srgbClr val="7030A0"/>
                </a:solidFill>
              </a:rPr>
              <a:t>, философ, </a:t>
            </a:r>
            <a:r>
              <a:rPr lang="ru-RU" sz="3200" b="1" i="1" dirty="0" smtClean="0">
                <a:solidFill>
                  <a:srgbClr val="7030A0"/>
                </a:solidFill>
              </a:rPr>
              <a:t>литературовед, знаток </a:t>
            </a:r>
            <a:r>
              <a:rPr lang="ru-RU" sz="3200" b="1" i="1" dirty="0">
                <a:solidFill>
                  <a:srgbClr val="7030A0"/>
                </a:solidFill>
              </a:rPr>
              <a:t>коми </a:t>
            </a:r>
            <a:r>
              <a:rPr lang="ru-RU" sz="3200" b="1" i="1" dirty="0" smtClean="0">
                <a:solidFill>
                  <a:srgbClr val="7030A0"/>
                </a:solidFill>
              </a:rPr>
              <a:t>фольклора</a:t>
            </a:r>
            <a:r>
              <a:rPr lang="ru-RU" sz="3600" b="1" i="1" dirty="0" smtClean="0">
                <a:solidFill>
                  <a:srgbClr val="7030A0"/>
                </a:solidFill>
              </a:rPr>
              <a:t/>
            </a:r>
            <a:br>
              <a:rPr lang="ru-RU" sz="3600" b="1" i="1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</a:rPr>
              <a:t>(1866 – 1926)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2462050" cy="3661867"/>
          </a:xfrm>
          <a:ln>
            <a:solidFill>
              <a:srgbClr val="7030A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3392403" y="3140968"/>
            <a:ext cx="518569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Писать начал в конце 19 века под псевдонимами </a:t>
            </a:r>
            <a:r>
              <a:rPr lang="ru-RU" sz="2000" b="1" dirty="0">
                <a:solidFill>
                  <a:srgbClr val="7030A0"/>
                </a:solidFill>
              </a:rPr>
              <a:t>«</a:t>
            </a:r>
            <a:r>
              <a:rPr lang="ru-RU" sz="2000" b="1" dirty="0" err="1">
                <a:solidFill>
                  <a:srgbClr val="7030A0"/>
                </a:solidFill>
              </a:rPr>
              <a:t>Палалей</a:t>
            </a:r>
            <a:r>
              <a:rPr lang="ru-RU" sz="2000" b="1" dirty="0">
                <a:solidFill>
                  <a:srgbClr val="7030A0"/>
                </a:solidFill>
              </a:rPr>
              <a:t>  </a:t>
            </a:r>
            <a:r>
              <a:rPr lang="ru-RU" sz="2000" b="1" dirty="0" err="1">
                <a:solidFill>
                  <a:srgbClr val="7030A0"/>
                </a:solidFill>
              </a:rPr>
              <a:t>Каль</a:t>
            </a:r>
            <a:r>
              <a:rPr lang="en-US" sz="2000" b="1" dirty="0">
                <a:solidFill>
                  <a:srgbClr val="7030A0"/>
                </a:solidFill>
              </a:rPr>
              <a:t>ö</a:t>
            </a:r>
            <a:r>
              <a:rPr lang="ru-RU" sz="2000" b="1" dirty="0">
                <a:solidFill>
                  <a:srgbClr val="7030A0"/>
                </a:solidFill>
              </a:rPr>
              <a:t>», «</a:t>
            </a:r>
            <a:r>
              <a:rPr lang="ru-RU" sz="2000" b="1" dirty="0" err="1">
                <a:solidFill>
                  <a:srgbClr val="7030A0"/>
                </a:solidFill>
              </a:rPr>
              <a:t>Гара-морт</a:t>
            </a:r>
            <a:r>
              <a:rPr lang="ru-RU" sz="2000" b="1" dirty="0">
                <a:solidFill>
                  <a:srgbClr val="7030A0"/>
                </a:solidFill>
              </a:rPr>
              <a:t>».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</a:rPr>
              <a:t>Первые произведения – стихи, очерки, рассказы были опубликованы в начале 20 века. Известность получила его книга очерков «На Север в поисках за </a:t>
            </a:r>
            <a:r>
              <a:rPr lang="ru-RU" sz="2000" b="1" dirty="0" err="1" smtClean="0">
                <a:solidFill>
                  <a:srgbClr val="7030A0"/>
                </a:solidFill>
              </a:rPr>
              <a:t>Памом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Бурмортом</a:t>
            </a:r>
            <a:r>
              <a:rPr lang="ru-RU" sz="2000" b="1" dirty="0" smtClean="0">
                <a:solidFill>
                  <a:srgbClr val="7030A0"/>
                </a:solidFill>
              </a:rPr>
              <a:t>». Высшее достижение </a:t>
            </a:r>
            <a:r>
              <a:rPr lang="ru-RU" sz="2000" b="1" dirty="0" err="1" smtClean="0">
                <a:solidFill>
                  <a:srgbClr val="7030A0"/>
                </a:solidFill>
              </a:rPr>
              <a:t>К.Жакова</a:t>
            </a:r>
            <a:r>
              <a:rPr lang="ru-RU" sz="2000" b="1" dirty="0" smtClean="0">
                <a:solidFill>
                  <a:srgbClr val="7030A0"/>
                </a:solidFill>
              </a:rPr>
              <a:t>-писателя – его автобиографический роман «Сквозь строй жизни» и эпическая поэма об истории средневековых коми «</a:t>
            </a:r>
            <a:r>
              <a:rPr lang="ru-RU" sz="2000" b="1" dirty="0" err="1" smtClean="0">
                <a:solidFill>
                  <a:srgbClr val="7030A0"/>
                </a:solidFill>
              </a:rPr>
              <a:t>Биармия</a:t>
            </a:r>
            <a:r>
              <a:rPr lang="ru-RU" sz="2000" b="1" dirty="0" smtClean="0">
                <a:solidFill>
                  <a:srgbClr val="7030A0"/>
                </a:solidFill>
              </a:rPr>
              <a:t>».</a:t>
            </a:r>
            <a:r>
              <a:rPr lang="ru-RU" sz="3200" b="1" dirty="0" smtClean="0">
                <a:solidFill>
                  <a:srgbClr val="7030A0"/>
                </a:solidFill>
              </a:rPr>
              <a:t/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2821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180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 ЧЁМ ЗАКЛЮЧАЛАСЬ СИЛА ТУННЫРЪЯКА?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19256" cy="3561259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 ОГНЕ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В ВОДЕ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В ВОЛОСАХ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В ВЕТРЕ</a:t>
            </a:r>
          </a:p>
          <a:p>
            <a:endParaRPr lang="ru-RU" dirty="0"/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7710486" y="5445224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64" y="5741939"/>
            <a:ext cx="3792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9410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КТО  ПОМОГ  ТУНАМ-ВЕДУНАМ ПОГУБИТЬ  ТУННЫРЪЯКА?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19256" cy="34172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ЛЕСНОЙ ЦАРЬ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МЕДВЕДЬ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КОЛДУН ИЗ ДРУГОГО ЛЕСА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ПРЕКРАСНАЯ ИРИНА, ДОЧЬ ПАРМЫ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7884368" y="558924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869656"/>
            <a:ext cx="3792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68457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КАК  ПОГИБ  ТУННЫРЪЯК?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708920"/>
            <a:ext cx="8219256" cy="341724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УТОНУЛ В РЕКЕ ВЫЧЕГДЕ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СОЖГЛИ ВЕДУНЫ ВМЕСТЕ С ДОМОМ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ЗАКОПАЛИ В ЗЕМЛЮ</a:t>
            </a:r>
          </a:p>
          <a:p>
            <a:r>
              <a:rPr lang="ru-RU" sz="3600" b="1" dirty="0" smtClean="0">
                <a:solidFill>
                  <a:srgbClr val="7030A0"/>
                </a:solidFill>
              </a:rPr>
              <a:t>РАССЕКЛИ ЕГО НАКРЕСТ И НАОТМАШЬ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4" name="Управляющая кнопка: в конец 3">
            <a:hlinkClick r:id="" action="ppaction://hlinkshowjump?jump=nextslide" highlightClick="1"/>
          </p:cNvPr>
          <p:cNvSpPr/>
          <p:nvPr/>
        </p:nvSpPr>
        <p:spPr>
          <a:xfrm>
            <a:off x="7628636" y="5589240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891442"/>
            <a:ext cx="3792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75409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41110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Список использованных источников: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67544" y="2420888"/>
            <a:ext cx="8251373" cy="3600400"/>
          </a:xfrm>
        </p:spPr>
        <p:txBody>
          <a:bodyPr>
            <a:normAutofit fontScale="47500" lnSpcReduction="20000"/>
          </a:bodyPr>
          <a:lstStyle/>
          <a:p>
            <a:r>
              <a:rPr lang="ru-RU" sz="3800" b="1" dirty="0" smtClean="0">
                <a:solidFill>
                  <a:srgbClr val="7030A0"/>
                </a:solidFill>
              </a:rPr>
              <a:t>Жаков, К. Сквозь строй жизни. – Сыктывкар: Коми книжное издательство, 1996. – 384 с.</a:t>
            </a:r>
          </a:p>
          <a:p>
            <a:r>
              <a:rPr lang="ru-RU" sz="3800" b="1" dirty="0" smtClean="0">
                <a:solidFill>
                  <a:srgbClr val="7030A0"/>
                </a:solidFill>
              </a:rPr>
              <a:t>Энциклопедический словарь школьника. Коми литература /Сост. </a:t>
            </a:r>
            <a:r>
              <a:rPr lang="ru-RU" sz="3800" b="1" dirty="0" err="1" smtClean="0">
                <a:solidFill>
                  <a:srgbClr val="7030A0"/>
                </a:solidFill>
              </a:rPr>
              <a:t>В.Н.Демин</a:t>
            </a:r>
            <a:r>
              <a:rPr lang="ru-RU" sz="3800" b="1" dirty="0" smtClean="0">
                <a:solidFill>
                  <a:srgbClr val="7030A0"/>
                </a:solidFill>
              </a:rPr>
              <a:t>, </a:t>
            </a:r>
            <a:r>
              <a:rPr lang="ru-RU" sz="3800" b="1" dirty="0" err="1" smtClean="0">
                <a:solidFill>
                  <a:srgbClr val="7030A0"/>
                </a:solidFill>
              </a:rPr>
              <a:t>В.Н.Головина</a:t>
            </a:r>
            <a:r>
              <a:rPr lang="ru-RU" sz="3800" b="1" dirty="0" smtClean="0">
                <a:solidFill>
                  <a:srgbClr val="7030A0"/>
                </a:solidFill>
              </a:rPr>
              <a:t>. – Сыктывкар, 1995. – С. 368, </a:t>
            </a:r>
            <a:r>
              <a:rPr lang="ru-RU" sz="3800" b="1" dirty="0" err="1" smtClean="0">
                <a:solidFill>
                  <a:srgbClr val="7030A0"/>
                </a:solidFill>
              </a:rPr>
              <a:t>илл</a:t>
            </a:r>
            <a:r>
              <a:rPr lang="ru-RU" sz="38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3800" b="1" dirty="0" smtClean="0">
                <a:solidFill>
                  <a:srgbClr val="7030A0"/>
                </a:solidFill>
              </a:rPr>
              <a:t>Сайт «Традиционная культура коми-зырян» - </a:t>
            </a:r>
            <a:r>
              <a:rPr lang="en-US" sz="3800" b="1" dirty="0">
                <a:solidFill>
                  <a:srgbClr val="7030A0"/>
                </a:solidFill>
                <a:hlinkClick r:id="rId5"/>
              </a:rPr>
              <a:t>http://</a:t>
            </a:r>
            <a:r>
              <a:rPr lang="en-US" sz="3800" b="1" dirty="0" smtClean="0">
                <a:solidFill>
                  <a:srgbClr val="7030A0"/>
                </a:solidFill>
                <a:hlinkClick r:id="rId5"/>
              </a:rPr>
              <a:t>foto11.com/komi/writer/zhakov.php</a:t>
            </a:r>
            <a:r>
              <a:rPr lang="ru-RU" sz="3800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3800" b="1" dirty="0" smtClean="0">
                <a:solidFill>
                  <a:srgbClr val="7030A0"/>
                </a:solidFill>
              </a:rPr>
              <a:t>Сайт «Русские Латвии» / </a:t>
            </a:r>
            <a:r>
              <a:rPr lang="en-US" sz="3800" b="1" dirty="0" smtClean="0">
                <a:solidFill>
                  <a:srgbClr val="7030A0"/>
                </a:solidFill>
                <a:hlinkClick r:id="rId6"/>
              </a:rPr>
              <a:t>http://www.russkije.lv/search/</a:t>
            </a:r>
            <a:endParaRPr lang="ru-RU" sz="3800" b="1" dirty="0" smtClean="0">
              <a:solidFill>
                <a:srgbClr val="7030A0"/>
              </a:solidFill>
            </a:endParaRPr>
          </a:p>
          <a:p>
            <a:r>
              <a:rPr lang="en-US" sz="3800" b="1" dirty="0">
                <a:solidFill>
                  <a:srgbClr val="7030A0"/>
                </a:solidFill>
                <a:hlinkClick r:id="rId7"/>
              </a:rPr>
              <a:t>https://</a:t>
            </a:r>
            <a:r>
              <a:rPr lang="en-US" sz="3800" b="1" dirty="0" smtClean="0">
                <a:solidFill>
                  <a:srgbClr val="7030A0"/>
                </a:solidFill>
                <a:hlinkClick r:id="rId7"/>
              </a:rPr>
              <a:t>yandex.ru/images/</a:t>
            </a:r>
            <a:endParaRPr lang="ru-RU" sz="3800" b="1" dirty="0" smtClean="0">
              <a:solidFill>
                <a:srgbClr val="7030A0"/>
              </a:solidFill>
            </a:endParaRPr>
          </a:p>
          <a:p>
            <a:r>
              <a:rPr lang="en-US" sz="3800" b="1" dirty="0">
                <a:solidFill>
                  <a:srgbClr val="7030A0"/>
                </a:solidFill>
                <a:hlinkClick r:id="rId8"/>
              </a:rPr>
              <a:t>https://ru.wikipedia.org/wiki/</a:t>
            </a:r>
            <a:r>
              <a:rPr lang="ru-RU" sz="3800" b="1" dirty="0">
                <a:solidFill>
                  <a:srgbClr val="7030A0"/>
                </a:solidFill>
                <a:hlinkClick r:id="rId8"/>
              </a:rPr>
              <a:t>Жаков,_</a:t>
            </a:r>
            <a:r>
              <a:rPr lang="ru-RU" sz="3800" b="1" dirty="0" err="1" smtClean="0">
                <a:solidFill>
                  <a:srgbClr val="7030A0"/>
                </a:solidFill>
                <a:hlinkClick r:id="rId8"/>
              </a:rPr>
              <a:t>Каллистрат_Фалалеевич</a:t>
            </a:r>
            <a:endParaRPr lang="ru-RU" sz="3800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sz="3800" b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3800" b="1" dirty="0" smtClean="0">
                <a:solidFill>
                  <a:srgbClr val="7030A0"/>
                </a:solidFill>
              </a:rPr>
              <a:t>На 2 слайде портрет Каллистрата </a:t>
            </a:r>
            <a:r>
              <a:rPr lang="ru-RU" sz="3800" b="1" dirty="0" err="1" smtClean="0">
                <a:solidFill>
                  <a:srgbClr val="7030A0"/>
                </a:solidFill>
              </a:rPr>
              <a:t>Жакова</a:t>
            </a:r>
            <a:r>
              <a:rPr lang="ru-RU" sz="3800" b="1" dirty="0" smtClean="0">
                <a:solidFill>
                  <a:srgbClr val="7030A0"/>
                </a:solidFill>
              </a:rPr>
              <a:t>, автор – художник </a:t>
            </a:r>
            <a:r>
              <a:rPr lang="ru-RU" sz="3800" b="1" dirty="0" err="1" smtClean="0">
                <a:solidFill>
                  <a:srgbClr val="7030A0"/>
                </a:solidFill>
              </a:rPr>
              <a:t>Э.Козлов</a:t>
            </a:r>
            <a:r>
              <a:rPr lang="ru-RU" sz="3800" b="1" dirty="0" smtClean="0">
                <a:solidFill>
                  <a:srgbClr val="7030A0"/>
                </a:solidFill>
              </a:rPr>
              <a:t>. Картина хранится в </a:t>
            </a:r>
            <a:r>
              <a:rPr lang="ru-RU" sz="3800" b="1" dirty="0" err="1" smtClean="0">
                <a:solidFill>
                  <a:srgbClr val="7030A0"/>
                </a:solidFill>
              </a:rPr>
              <a:t>СыктГУ</a:t>
            </a:r>
            <a:r>
              <a:rPr lang="ru-RU" sz="3800" b="1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917879"/>
            <a:ext cx="37925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Управляющая кнопка: в конец 1">
            <a:hlinkClick r:id="" action="ppaction://hlinkshowjump?jump=lastslide" highlightClick="1"/>
          </p:cNvPr>
          <p:cNvSpPr/>
          <p:nvPr/>
        </p:nvSpPr>
        <p:spPr>
          <a:xfrm>
            <a:off x="7668344" y="5661248"/>
            <a:ext cx="1042416" cy="1042416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674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2204864"/>
            <a:ext cx="8291264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7030A0"/>
                </a:solidFill>
              </a:rPr>
              <a:t>Спасибо </a:t>
            </a:r>
          </a:p>
          <a:p>
            <a:pPr marL="0" indent="0" algn="ctr">
              <a:buNone/>
            </a:pPr>
            <a:r>
              <a:rPr lang="ru-RU" sz="7200" b="1" dirty="0" smtClean="0">
                <a:solidFill>
                  <a:srgbClr val="7030A0"/>
                </a:solidFill>
              </a:rPr>
              <a:t>за внимание!</a:t>
            </a:r>
            <a:endParaRPr lang="ru-RU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5639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1988840"/>
            <a:ext cx="2859087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323528" y="1060383"/>
            <a:ext cx="2664296" cy="1152128"/>
          </a:xfrm>
          <a:prstGeom prst="horizontalScroll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hlinkClick r:id="rId6" action="ppaction://hlinksldjump"/>
              </a:rPr>
              <a:t>РОЖДЕНИЕ</a:t>
            </a:r>
            <a:endParaRPr lang="ru-RU" sz="2800" b="1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23528" y="2190841"/>
            <a:ext cx="2664296" cy="1152128"/>
          </a:xfrm>
          <a:prstGeom prst="horizontalScroll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hlinkClick r:id="rId7" action="ppaction://hlinksldjump"/>
              </a:rPr>
              <a:t>ДЕТСТВО</a:t>
            </a:r>
            <a:endParaRPr lang="ru-RU" sz="2800" b="1" dirty="0"/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323528" y="3317286"/>
            <a:ext cx="2664296" cy="1152128"/>
          </a:xfrm>
          <a:prstGeom prst="horizontalScroll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hlinkClick r:id="rId8" action="ppaction://hlinksldjump"/>
              </a:rPr>
              <a:t>УЧЁБА</a:t>
            </a:r>
            <a:endParaRPr lang="ru-RU" sz="2800" b="1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323528" y="4469414"/>
            <a:ext cx="2664296" cy="1152128"/>
          </a:xfrm>
          <a:prstGeom prst="horizontalScroll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hlinkClick r:id="rId9" action="ppaction://hlinksldjump"/>
              </a:rPr>
              <a:t>УЕЗДНОЕ УЧИЛИЩЕ</a:t>
            </a:r>
            <a:endParaRPr lang="ru-RU" sz="2800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323528" y="5612812"/>
            <a:ext cx="2664296" cy="1152128"/>
          </a:xfrm>
          <a:prstGeom prst="horizontalScroll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hlinkClick r:id="rId10" action="ppaction://hlinksldjump"/>
              </a:rPr>
              <a:t>УЧИТЕЛЬСКАЯ</a:t>
            </a:r>
            <a:br>
              <a:rPr lang="ru-RU" sz="2800" b="1" dirty="0" smtClean="0">
                <a:hlinkClick r:id="rId10" action="ppaction://hlinksldjump"/>
              </a:rPr>
            </a:br>
            <a:r>
              <a:rPr lang="ru-RU" sz="2800" b="1" dirty="0" smtClean="0">
                <a:hlinkClick r:id="rId10" action="ppaction://hlinksldjump"/>
              </a:rPr>
              <a:t>СЕМИНАРИЯ</a:t>
            </a:r>
            <a:endParaRPr lang="ru-RU" sz="2800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6215074" y="1060383"/>
            <a:ext cx="2664296" cy="1152128"/>
          </a:xfrm>
          <a:prstGeom prst="horizontalScroll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hlinkClick r:id="rId11" action="ppaction://hlinksldjump"/>
              </a:rPr>
              <a:t>ХОЛУНИЦКИЙ</a:t>
            </a:r>
          </a:p>
          <a:p>
            <a:pPr algn="ctr"/>
            <a:r>
              <a:rPr lang="ru-RU" sz="2800" b="1" dirty="0" smtClean="0">
                <a:hlinkClick r:id="rId11" action="ppaction://hlinksldjump"/>
              </a:rPr>
              <a:t>ЗАВОД</a:t>
            </a:r>
            <a:endParaRPr lang="ru-RU" sz="2800" b="1" dirty="0"/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6250877" y="2212511"/>
            <a:ext cx="2664296" cy="1152128"/>
          </a:xfrm>
          <a:prstGeom prst="horizontalScroll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hlinkClick r:id="rId12" action="ppaction://hlinksldjump"/>
              </a:rPr>
              <a:t>КИЕВСКИЙ</a:t>
            </a:r>
          </a:p>
          <a:p>
            <a:pPr algn="ctr"/>
            <a:r>
              <a:rPr lang="ru-RU" sz="2800" b="1" dirty="0" smtClean="0">
                <a:hlinkClick r:id="rId12" action="ppaction://hlinksldjump"/>
              </a:rPr>
              <a:t>УНИВЕРСИТЕТ</a:t>
            </a:r>
            <a:endParaRPr lang="ru-RU" sz="2800" b="1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250877" y="3364639"/>
            <a:ext cx="2664296" cy="1152128"/>
          </a:xfrm>
          <a:prstGeom prst="horizontalScroll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hlinkClick r:id="rId13" action="ppaction://hlinksldjump"/>
              </a:rPr>
              <a:t>САНКТ-ПЕТЕРБУРГ</a:t>
            </a:r>
            <a:endParaRPr lang="ru-RU" sz="2800" b="1" dirty="0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271719" y="4516767"/>
            <a:ext cx="2664296" cy="1152128"/>
          </a:xfrm>
          <a:prstGeom prst="horizontalScroll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hlinkClick r:id="rId14" action="ppaction://hlinksldjump"/>
              </a:rPr>
              <a:t>ПРИБАЛТИКА</a:t>
            </a:r>
            <a:endParaRPr lang="ru-RU" sz="2800" b="1" dirty="0"/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6250877" y="5705872"/>
            <a:ext cx="2664296" cy="1152128"/>
          </a:xfrm>
          <a:prstGeom prst="horizontalScroll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hlinkClick r:id="rId15" action="ppaction://hlinksldjump"/>
              </a:rPr>
              <a:t>СЫКТЫВКАР</a:t>
            </a:r>
            <a:endParaRPr lang="ru-RU" sz="2800" b="1" dirty="0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3413373" y="1066210"/>
            <a:ext cx="2315666" cy="897250"/>
          </a:xfrm>
          <a:prstGeom prst="horizontalScroll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hlinkClick r:id="rId16" action="ppaction://hlinksldjump"/>
              </a:rPr>
              <a:t>ПРОИЗВЕДЕНИЯ</a:t>
            </a:r>
            <a:endParaRPr lang="ru-RU" sz="2000" b="1" dirty="0"/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3454810" y="5833311"/>
            <a:ext cx="2315666" cy="897250"/>
          </a:xfrm>
          <a:prstGeom prst="horizontalScroll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hlinkClick r:id="rId17" action="ppaction://hlinksldjump"/>
              </a:rPr>
              <a:t>«ТУННЫРЪЯК»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5404389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485740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Родился </a:t>
            </a:r>
            <a:r>
              <a:rPr lang="ru-RU" b="1" dirty="0" smtClean="0">
                <a:solidFill>
                  <a:srgbClr val="7030A0"/>
                </a:solidFill>
              </a:rPr>
              <a:t>Каллистрат Жаков  18 </a:t>
            </a:r>
            <a:r>
              <a:rPr lang="ru-RU" b="1" dirty="0">
                <a:solidFill>
                  <a:srgbClr val="7030A0"/>
                </a:solidFill>
              </a:rPr>
              <a:t>[30] сентября 1866 года в деревне </a:t>
            </a:r>
            <a:r>
              <a:rPr lang="ru-RU" b="1" dirty="0" err="1">
                <a:solidFill>
                  <a:srgbClr val="7030A0"/>
                </a:solidFill>
              </a:rPr>
              <a:t>Давпон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Усть-Сысольского</a:t>
            </a:r>
            <a:r>
              <a:rPr lang="ru-RU" b="1" dirty="0" smtClean="0">
                <a:solidFill>
                  <a:srgbClr val="7030A0"/>
                </a:solidFill>
              </a:rPr>
              <a:t> уезда Вологодской </a:t>
            </a:r>
            <a:r>
              <a:rPr lang="ru-RU" b="1" dirty="0">
                <a:solidFill>
                  <a:srgbClr val="7030A0"/>
                </a:solidFill>
              </a:rPr>
              <a:t>губернии Российской </a:t>
            </a:r>
            <a:r>
              <a:rPr lang="ru-RU" b="1" dirty="0" smtClean="0">
                <a:solidFill>
                  <a:srgbClr val="7030A0"/>
                </a:solidFill>
              </a:rPr>
              <a:t>империи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" name="Управляющая кнопка: далее 4">
            <a:hlinkClick r:id="" action="ppaction://hlinkshowjump?jump=previousslide" highlightClick="1"/>
          </p:cNvPr>
          <p:cNvSpPr/>
          <p:nvPr/>
        </p:nvSpPr>
        <p:spPr>
          <a:xfrm>
            <a:off x="7840594" y="55892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94131" y="3299138"/>
            <a:ext cx="44727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«В 1866 году 18 сентября в деревне </a:t>
            </a:r>
            <a:r>
              <a:rPr lang="ru-RU" b="1" i="1" dirty="0" err="1" smtClean="0">
                <a:solidFill>
                  <a:srgbClr val="7030A0"/>
                </a:solidFill>
              </a:rPr>
              <a:t>Давпон</a:t>
            </a:r>
            <a:r>
              <a:rPr lang="ru-RU" b="1" i="1" dirty="0" smtClean="0">
                <a:solidFill>
                  <a:srgbClr val="7030A0"/>
                </a:solidFill>
              </a:rPr>
              <a:t> села </a:t>
            </a:r>
            <a:r>
              <a:rPr lang="ru-RU" b="1" i="1" dirty="0" err="1" smtClean="0">
                <a:solidFill>
                  <a:srgbClr val="7030A0"/>
                </a:solidFill>
              </a:rPr>
              <a:t>Вильчусть</a:t>
            </a:r>
            <a:r>
              <a:rPr lang="ru-RU" b="1" i="1" dirty="0" smtClean="0">
                <a:solidFill>
                  <a:srgbClr val="7030A0"/>
                </a:solidFill>
              </a:rPr>
              <a:t>, в трёх верстах от города </a:t>
            </a:r>
            <a:r>
              <a:rPr lang="ru-RU" b="1" i="1" dirty="0" err="1" smtClean="0">
                <a:solidFill>
                  <a:srgbClr val="7030A0"/>
                </a:solidFill>
              </a:rPr>
              <a:t>Усть-Сысольска</a:t>
            </a:r>
            <a:r>
              <a:rPr lang="ru-RU" b="1" i="1" dirty="0" smtClean="0">
                <a:solidFill>
                  <a:srgbClr val="7030A0"/>
                </a:solidFill>
              </a:rPr>
              <a:t>, ночью жена резчика Фалалея – Устинья – родила ему одиннадцатого ребёнка»</a:t>
            </a:r>
            <a:endParaRPr lang="ru-RU" i="1" dirty="0" smtClean="0">
              <a:solidFill>
                <a:srgbClr val="7030A0"/>
              </a:solidFill>
            </a:endParaRPr>
          </a:p>
          <a:p>
            <a:pPr algn="r"/>
            <a:r>
              <a:rPr lang="ru-RU" i="1" dirty="0" smtClean="0">
                <a:solidFill>
                  <a:srgbClr val="7030A0"/>
                </a:solidFill>
              </a:rPr>
              <a:t>Жаков К. Сквозь строй жизни</a:t>
            </a:r>
          </a:p>
          <a:p>
            <a:endParaRPr lang="ru-RU" dirty="0"/>
          </a:p>
        </p:txBody>
      </p:sp>
      <p:pic>
        <p:nvPicPr>
          <p:cNvPr id="7" name="Picture 2" descr="C:\Users\Библиотека\Desktop\hom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2" y="3326565"/>
            <a:ext cx="3481960" cy="32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94130" y="5741116"/>
            <a:ext cx="3410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Родительский дом Каллистрата</a:t>
            </a:r>
          </a:p>
          <a:p>
            <a:r>
              <a:rPr lang="ru-RU" dirty="0" err="1" smtClean="0"/>
              <a:t>Жакова</a:t>
            </a:r>
            <a:r>
              <a:rPr lang="ru-RU" dirty="0" smtClean="0"/>
              <a:t>:  Сыктывкар, ул. </a:t>
            </a:r>
            <a:r>
              <a:rPr lang="ru-RU" dirty="0" err="1" smtClean="0"/>
              <a:t>Давпон</a:t>
            </a:r>
            <a:r>
              <a:rPr lang="ru-RU" dirty="0" smtClean="0"/>
              <a:t>-</a:t>
            </a:r>
          </a:p>
          <a:p>
            <a:r>
              <a:rPr lang="ru-RU" dirty="0" err="1"/>
              <a:t>с</a:t>
            </a:r>
            <a:r>
              <a:rPr lang="ru-RU" dirty="0" err="1" smtClean="0"/>
              <a:t>кая</a:t>
            </a:r>
            <a:r>
              <a:rPr lang="ru-RU" dirty="0" smtClean="0"/>
              <a:t>, 41. Фото 2011 года.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04045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Bef>
                <a:spcPts val="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Детство </a:t>
            </a:r>
            <a:r>
              <a:rPr lang="ru-RU" b="1" dirty="0" err="1" smtClean="0">
                <a:solidFill>
                  <a:srgbClr val="7030A0"/>
                </a:solidFill>
              </a:rPr>
              <a:t>Каллистрата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Жакова</a:t>
            </a:r>
            <a:r>
              <a:rPr lang="ru-RU" b="1" dirty="0" smtClean="0">
                <a:solidFill>
                  <a:srgbClr val="7030A0"/>
                </a:solidFill>
              </a:rPr>
              <a:t> прошло во многих деревнях Коми края. Его отец бедняк Фалалей славился как художник, создатель иконостасов и украшений многих северных храмов.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4071942"/>
            <a:ext cx="41434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«Фалалей вёз нас в деревню </a:t>
            </a:r>
            <a:r>
              <a:rPr lang="ru-RU" b="1" i="1" dirty="0" err="1" smtClean="0">
                <a:solidFill>
                  <a:srgbClr val="7030A0"/>
                </a:solidFill>
              </a:rPr>
              <a:t>Ыджыд-видз</a:t>
            </a:r>
            <a:r>
              <a:rPr lang="ru-RU" b="1" i="1" dirty="0" smtClean="0">
                <a:solidFill>
                  <a:srgbClr val="7030A0"/>
                </a:solidFill>
              </a:rPr>
              <a:t> на Вишере, где он получил подряд - сделать иконостас во вновь</a:t>
            </a:r>
          </a:p>
          <a:p>
            <a:pPr algn="just"/>
            <a:r>
              <a:rPr lang="ru-RU" b="1" i="1" dirty="0" smtClean="0">
                <a:solidFill>
                  <a:srgbClr val="7030A0"/>
                </a:solidFill>
              </a:rPr>
              <a:t> построенной деревянной церкви».</a:t>
            </a:r>
          </a:p>
          <a:p>
            <a:pPr algn="r"/>
            <a:endParaRPr lang="ru-RU" i="1" dirty="0" smtClean="0">
              <a:solidFill>
                <a:srgbClr val="7030A0"/>
              </a:solidFill>
            </a:endParaRPr>
          </a:p>
          <a:p>
            <a:pPr algn="r"/>
            <a:r>
              <a:rPr lang="ru-RU" i="1" dirty="0" smtClean="0">
                <a:solidFill>
                  <a:srgbClr val="7030A0"/>
                </a:solidFill>
              </a:rPr>
              <a:t>Жаков К. Сквозь строй жизни</a:t>
            </a:r>
          </a:p>
          <a:p>
            <a:pPr algn="r"/>
            <a:endParaRPr lang="ru-RU" b="1" i="1" dirty="0" smtClean="0">
              <a:solidFill>
                <a:srgbClr val="7030A0"/>
              </a:solidFill>
            </a:endParaRPr>
          </a:p>
          <a:p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8" name="Picture 2" descr="C:\Users\Библиотека\Desktop\ik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143380"/>
            <a:ext cx="3071834" cy="23038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57158" y="6488668"/>
            <a:ext cx="4478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 выглядит иконостас в одной из церквей</a:t>
            </a:r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lastslideviewed" highlightClick="1"/>
          </p:cNvPr>
          <p:cNvSpPr/>
          <p:nvPr/>
        </p:nvSpPr>
        <p:spPr>
          <a:xfrm>
            <a:off x="8072462" y="6000768"/>
            <a:ext cx="899540" cy="7566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7063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«Осенью я поступил в школу (деревни Тыла на реки </a:t>
            </a:r>
            <a:r>
              <a:rPr lang="ru-RU" b="1" dirty="0" err="1" smtClean="0">
                <a:solidFill>
                  <a:srgbClr val="7030A0"/>
                </a:solidFill>
              </a:rPr>
              <a:t>Выми</a:t>
            </a:r>
            <a:r>
              <a:rPr lang="ru-RU" b="1" dirty="0" smtClean="0">
                <a:solidFill>
                  <a:srgbClr val="7030A0"/>
                </a:solidFill>
              </a:rPr>
              <a:t>). Домик в три окна посреди села – вот училище. «В школу пришёл, чтобы узнать вопросы и ответы: что есть дерево, что такое солнце? Также молитвы хочу знать </a:t>
            </a:r>
            <a:r>
              <a:rPr lang="ru-RU" b="1" dirty="0" err="1" smtClean="0">
                <a:solidFill>
                  <a:srgbClr val="7030A0"/>
                </a:solidFill>
              </a:rPr>
              <a:t>по-зырянски</a:t>
            </a:r>
            <a:r>
              <a:rPr lang="ru-RU" b="1" dirty="0" smtClean="0">
                <a:solidFill>
                  <a:srgbClr val="7030A0"/>
                </a:solidFill>
              </a:rPr>
              <a:t>», - сказал я учительнице»… Год учения прошёл без особых событий».</a:t>
            </a:r>
          </a:p>
          <a:p>
            <a:pPr algn="just"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                                                                       </a:t>
            </a:r>
            <a:r>
              <a:rPr lang="ru-RU" sz="1800" i="1" dirty="0" smtClean="0">
                <a:solidFill>
                  <a:srgbClr val="7030A0"/>
                </a:solidFill>
              </a:rPr>
              <a:t>Жаков К. Сквозь строй жизни</a:t>
            </a:r>
          </a:p>
          <a:p>
            <a:endParaRPr lang="ru-RU" dirty="0" smtClean="0"/>
          </a:p>
        </p:txBody>
      </p:sp>
      <p:sp>
        <p:nvSpPr>
          <p:cNvPr id="7" name="Управляющая кнопка: далее 6">
            <a:hlinkClick r:id="" action="ppaction://hlinkshowjump?jump=lastslideviewed" highlightClick="1"/>
          </p:cNvPr>
          <p:cNvSpPr/>
          <p:nvPr/>
        </p:nvSpPr>
        <p:spPr>
          <a:xfrm>
            <a:off x="7929586" y="564357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9397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 1879 году </a:t>
            </a:r>
            <a:r>
              <a:rPr lang="ru-RU" b="1" dirty="0" err="1" smtClean="0">
                <a:solidFill>
                  <a:srgbClr val="7030A0"/>
                </a:solidFill>
              </a:rPr>
              <a:t>Каллистрат</a:t>
            </a:r>
            <a:r>
              <a:rPr lang="ru-RU" b="1" dirty="0" smtClean="0">
                <a:solidFill>
                  <a:srgbClr val="7030A0"/>
                </a:solidFill>
              </a:rPr>
              <a:t> Жаков окончил </a:t>
            </a:r>
            <a:r>
              <a:rPr lang="ru-RU" b="1" dirty="0" err="1" smtClean="0">
                <a:solidFill>
                  <a:srgbClr val="7030A0"/>
                </a:solidFill>
              </a:rPr>
              <a:t>Усть-Сысольское</a:t>
            </a:r>
            <a:r>
              <a:rPr lang="ru-RU" b="1" dirty="0" smtClean="0">
                <a:solidFill>
                  <a:srgbClr val="7030A0"/>
                </a:solidFill>
              </a:rPr>
              <a:t> уездное училище.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400" b="1" i="1" dirty="0" smtClean="0">
                <a:solidFill>
                  <a:srgbClr val="7030A0"/>
                </a:solidFill>
              </a:rPr>
              <a:t>«Училище мне больно понравилось… В уездном училище научили меня, какие имеются мысы, города, реки, горы и долины на земле… Классы проходил припеваючи и с похвальными листами».</a:t>
            </a:r>
          </a:p>
          <a:p>
            <a:pPr algn="r"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Жаков К. Сквозь строй жизни</a:t>
            </a:r>
          </a:p>
          <a:p>
            <a:pPr algn="r">
              <a:buNone/>
            </a:pP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10" name="Управляющая кнопка: далее 9">
            <a:hlinkClick r:id="" action="ppaction://hlinkshowjump?jump=lastslideviewed" highlightClick="1"/>
          </p:cNvPr>
          <p:cNvSpPr/>
          <p:nvPr/>
        </p:nvSpPr>
        <p:spPr>
          <a:xfrm>
            <a:off x="7929586" y="564357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29058" y="5929330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6" name="Picture 4" descr="C:\Users\Библиотека\Desktop\syxanovu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429132"/>
            <a:ext cx="3571900" cy="224337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0" y="6278156"/>
            <a:ext cx="298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</a:t>
            </a:r>
            <a:r>
              <a:rPr lang="ru-RU" dirty="0" err="1" smtClean="0"/>
              <a:t>Усть-Сысольск</a:t>
            </a:r>
            <a:r>
              <a:rPr lang="ru-RU" dirty="0" smtClean="0"/>
              <a:t>, конец 19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04512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 1884 году </a:t>
            </a:r>
            <a:r>
              <a:rPr lang="ru-RU" b="1" dirty="0" err="1" smtClean="0">
                <a:solidFill>
                  <a:srgbClr val="7030A0"/>
                </a:solidFill>
              </a:rPr>
              <a:t>Каллистрат</a:t>
            </a:r>
            <a:r>
              <a:rPr lang="ru-RU" b="1" dirty="0" smtClean="0">
                <a:solidFill>
                  <a:srgbClr val="7030A0"/>
                </a:solidFill>
              </a:rPr>
              <a:t> Жаков окончил </a:t>
            </a:r>
            <a:r>
              <a:rPr lang="ru-RU" b="1" dirty="0" err="1" smtClean="0">
                <a:solidFill>
                  <a:srgbClr val="7030A0"/>
                </a:solidFill>
              </a:rPr>
              <a:t>Тотемскую</a:t>
            </a:r>
            <a:r>
              <a:rPr lang="ru-RU" b="1" dirty="0" smtClean="0">
                <a:solidFill>
                  <a:srgbClr val="7030A0"/>
                </a:solidFill>
              </a:rPr>
              <a:t> учительскую семинарию. </a:t>
            </a:r>
          </a:p>
          <a:p>
            <a:pPr algn="just"/>
            <a:r>
              <a:rPr lang="ru-RU" sz="2400" b="1" i="1" dirty="0" smtClean="0">
                <a:solidFill>
                  <a:srgbClr val="7030A0"/>
                </a:solidFill>
              </a:rPr>
              <a:t>«Вот город Тотьма… Боже мой! Как </a:t>
            </a:r>
            <a:r>
              <a:rPr lang="ru-RU" sz="2400" b="1" i="1" dirty="0" err="1" smtClean="0">
                <a:solidFill>
                  <a:srgbClr val="7030A0"/>
                </a:solidFill>
              </a:rPr>
              <a:t>красиво!...В</a:t>
            </a:r>
            <a:r>
              <a:rPr lang="ru-RU" sz="2400" b="1" i="1" dirty="0" smtClean="0">
                <a:solidFill>
                  <a:srgbClr val="7030A0"/>
                </a:solidFill>
              </a:rPr>
              <a:t> мае месяце директор семинарии, призвал меня в учительскую и сказал: «Молодец, ты осенью приехал к нам и говорить не умел (по-русски), а теперь опередил своих товарищей».</a:t>
            </a:r>
          </a:p>
          <a:p>
            <a:pPr algn="r">
              <a:buNone/>
            </a:pPr>
            <a:r>
              <a:rPr lang="ru-RU" sz="2400" i="1" dirty="0" smtClean="0">
                <a:solidFill>
                  <a:srgbClr val="7030A0"/>
                </a:solidFill>
              </a:rPr>
              <a:t>Жаков К. Сквозь строй жизни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lastslideviewed" highlightClick="1"/>
          </p:cNvPr>
          <p:cNvSpPr/>
          <p:nvPr/>
        </p:nvSpPr>
        <p:spPr>
          <a:xfrm>
            <a:off x="7858148" y="557214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Библиотека\Desktop\mini_4.jpg"/>
          <p:cNvPicPr>
            <a:picLocks noChangeAspect="1" noChangeArrowheads="1"/>
          </p:cNvPicPr>
          <p:nvPr/>
        </p:nvPicPr>
        <p:blipFill>
          <a:blip r:embed="rId5"/>
          <a:srcRect l="3636" t="11492" r="5000" b="13508"/>
          <a:stretch>
            <a:fillRect/>
          </a:stretch>
        </p:blipFill>
        <p:spPr bwMode="auto">
          <a:xfrm>
            <a:off x="857224" y="4500570"/>
            <a:ext cx="3286148" cy="210902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286248" y="5643578"/>
            <a:ext cx="1369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Тотемская</a:t>
            </a:r>
            <a:endParaRPr lang="ru-RU" dirty="0" smtClean="0"/>
          </a:p>
          <a:p>
            <a:r>
              <a:rPr lang="ru-RU" dirty="0" smtClean="0"/>
              <a:t>учительская</a:t>
            </a:r>
          </a:p>
          <a:p>
            <a:r>
              <a:rPr lang="ru-RU" dirty="0" smtClean="0"/>
              <a:t>семинария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87025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0"/>
          <a:stretch/>
        </p:blipFill>
        <p:spPr bwMode="auto">
          <a:xfrm>
            <a:off x="0" y="-1"/>
            <a:ext cx="4245174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19"/>
          <a:stretch/>
        </p:blipFill>
        <p:spPr bwMode="auto">
          <a:xfrm>
            <a:off x="4139952" y="-10795"/>
            <a:ext cx="4221850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r="65858"/>
          <a:stretch/>
        </p:blipFill>
        <p:spPr bwMode="auto">
          <a:xfrm>
            <a:off x="8361803" y="1589"/>
            <a:ext cx="782198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7030A0"/>
                </a:solidFill>
              </a:rPr>
              <a:t>После окончания семинарии </a:t>
            </a:r>
            <a:r>
              <a:rPr lang="ru-RU" b="1" dirty="0" err="1" smtClean="0">
                <a:solidFill>
                  <a:srgbClr val="7030A0"/>
                </a:solidFill>
              </a:rPr>
              <a:t>К.Жакову</a:t>
            </a:r>
            <a:r>
              <a:rPr lang="ru-RU" b="1" dirty="0" smtClean="0">
                <a:solidFill>
                  <a:srgbClr val="7030A0"/>
                </a:solidFill>
              </a:rPr>
              <a:t> не разрешили работать учителем, и он в 1885 году устроился на </a:t>
            </a:r>
            <a:r>
              <a:rPr lang="ru-RU" b="1" dirty="0" err="1" smtClean="0">
                <a:solidFill>
                  <a:srgbClr val="7030A0"/>
                </a:solidFill>
              </a:rPr>
              <a:t>Холуницкий</a:t>
            </a:r>
            <a:r>
              <a:rPr lang="ru-RU" b="1" dirty="0" smtClean="0">
                <a:solidFill>
                  <a:srgbClr val="7030A0"/>
                </a:solidFill>
              </a:rPr>
              <a:t> завод Вятской губернии чернорабочим. Проработал год.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" name="Picture 2" descr="C:\Users\Библиотека\Desktop\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214818"/>
            <a:ext cx="3249301" cy="207170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428728" y="6357958"/>
            <a:ext cx="1985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Холуницкий</a:t>
            </a:r>
            <a:r>
              <a:rPr lang="ru-RU" dirty="0" smtClean="0"/>
              <a:t> завод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214818"/>
            <a:ext cx="428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«Решился я отправиться на завод, чтобы научиться трём ремеслам: часовому делу, кузнечному и слесарному».</a:t>
            </a:r>
          </a:p>
          <a:p>
            <a:pPr algn="r"/>
            <a:r>
              <a:rPr lang="ru-RU" sz="2000" i="1" dirty="0" smtClean="0">
                <a:solidFill>
                  <a:srgbClr val="7030A0"/>
                </a:solidFill>
              </a:rPr>
              <a:t>Жаков К. Сквозь строй жизни</a:t>
            </a: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14" name="Управляющая кнопка: далее 13">
            <a:hlinkClick r:id="" action="ppaction://hlinkshowjump?jump=lastslideviewed" highlightClick="1"/>
          </p:cNvPr>
          <p:cNvSpPr/>
          <p:nvPr/>
        </p:nvSpPr>
        <p:spPr>
          <a:xfrm>
            <a:off x="7858148" y="5857892"/>
            <a:ext cx="828102" cy="82810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88915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1200</Words>
  <Application>Microsoft Office PowerPoint</Application>
  <PresentationFormat>Экран (4:3)</PresentationFormat>
  <Paragraphs>144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Интерактивное  путешествие-игра «ПО ЖАКОВСКИМ МЕСТАМ»</vt:lpstr>
      <vt:lpstr>КАЛЛИСТРАТ ФАЛАЛЕЕВИЧ ЖАКОВ  писатель, ученый-этнограф, философ, литературовед, знаток коми фольклора (1866 – 1926)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Произведения Каллистрата Жакова:</vt:lpstr>
      <vt:lpstr>Презентация PowerPoint</vt:lpstr>
      <vt:lpstr>КЕМ БЫЛ ТУННЫРЪЯК ?</vt:lpstr>
      <vt:lpstr>КАК ЗВАЛИ ПОДРУГУ ТУННЫРЪЯКА?</vt:lpstr>
      <vt:lpstr>КЕМ БЫЛ СОПЕРНИК ТУННЫРЪЯКА КОЛДУН ФЁДОР?</vt:lpstr>
      <vt:lpstr>КАК РЕШИЛИ ИЗВЕСТИ ВЕДУНЫ ТУННЫРЪЯКА?</vt:lpstr>
      <vt:lpstr>В ЧЁМ ЗАКЛЮЧАЛАСЬ СИЛА ТУННЫРЪЯКА?</vt:lpstr>
      <vt:lpstr>КТО  ПОМОГ  ТУНАМ-ВЕДУНАМ ПОГУБИТЬ  ТУННЫРЪЯКА? </vt:lpstr>
      <vt:lpstr>КАК  ПОГИБ  ТУННЫРЪЯК?</vt:lpstr>
      <vt:lpstr>Список использованных источников: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ЖАКОВСКИМ МЕСТАМ</dc:title>
  <dc:creator>Библиотека</dc:creator>
  <cp:lastModifiedBy>Библиотека</cp:lastModifiedBy>
  <cp:revision>58</cp:revision>
  <dcterms:created xsi:type="dcterms:W3CDTF">2015-09-28T13:20:16Z</dcterms:created>
  <dcterms:modified xsi:type="dcterms:W3CDTF">2015-10-09T12:47:04Z</dcterms:modified>
</cp:coreProperties>
</file>